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da937b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dda937b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Richard Sutton says to work on things that scale not on thing with a nice payoff because we always have Moore’s law as a backup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b2d1563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b2d1563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b2d15637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b2d15637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It doesn’t work…. :/ but why?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b2d15637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b2d1563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main reason is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If we only relied on Moore’s law in: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2016: 20y = 2 ^10 =&gt; 8 ^3 =&gt; depth 3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2022: 24y = 2 ^ 12 =&gt; 8 ^ 4 =&gt; depth 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to get there we need 8^8 =&gt; 2^24 =&gt; 48 years =&gt; 2045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24ffe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24ffe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b9944cd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b9944cd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b2d156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b2d156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b2d1563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b2d1563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chess = key towards general intelligence</a:t>
            </a:r>
            <a:br>
              <a:rPr lang="fr"/>
            </a:br>
            <a:r>
              <a:rPr lang="fr">
                <a:solidFill>
                  <a:schemeClr val="dk1"/>
                </a:solidFill>
              </a:rPr>
              <a:t>11.8GFlops = Wii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51,000$ / GFlop now 0.02$ /GFlop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Kind of a “Chinese room experiment”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b2d1563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b2d1563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 millions de positions/sec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taille de la gravure 60 fois plus importante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alpha-beta (58-63)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Paper = how they designed specific chips for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b2d1563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b2d1563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Richard Sutton says to work on things that scale not on thing with a nice payoff because we always have Moore’s law as a backup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WXuK6gekU1Y" TargetMode="External"/><Relationship Id="rId4" Type="http://schemas.openxmlformats.org/officeDocument/2006/relationships/hyperlink" Target="https://drive.google.com/drive/folders/1h79bcx3maAo0LSu7NNZIuyE8FkrqhCFb?usp=sharing" TargetMode="External"/><Relationship Id="rId5" Type="http://schemas.openxmlformats.org/officeDocument/2006/relationships/hyperlink" Target="https://arxiv.org/abs/1902.0452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citepress.org/Papers/2021/102459/102459.pdf" TargetMode="External"/><Relationship Id="rId4" Type="http://schemas.openxmlformats.org/officeDocument/2006/relationships/hyperlink" Target="https://arxiv.org/abs/1902.1056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AlphaGo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2022 - 2023 - Théo Matricon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75" y="1343171"/>
            <a:ext cx="4065674" cy="2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63" y="651812"/>
            <a:ext cx="3490924" cy="3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68" y="0"/>
            <a:ext cx="362401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208125" y="4286250"/>
            <a:ext cx="35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Richard Sutton a.k.a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one of the father of classical RL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5">
            <a:alphaModFix/>
          </a:blip>
          <a:srcRect b="0" l="5633" r="0" t="0"/>
          <a:stretch/>
        </p:blipFill>
        <p:spPr>
          <a:xfrm>
            <a:off x="5643900" y="999375"/>
            <a:ext cx="2704974" cy="26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965925" y="1740600"/>
            <a:ext cx="728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Then let’s do the same for Go!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254925" y="4016025"/>
            <a:ext cx="45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 strike="sngStrike">
                <a:latin typeface="Roboto"/>
                <a:ea typeface="Roboto"/>
                <a:cs typeface="Roboto"/>
                <a:sym typeface="Roboto"/>
              </a:rPr>
              <a:t>i.e. </a:t>
            </a:r>
            <a:r>
              <a:rPr lang="fr" sz="1600" strike="sngStrike">
                <a:latin typeface="Roboto"/>
                <a:ea typeface="Roboto"/>
                <a:cs typeface="Roboto"/>
                <a:sym typeface="Roboto"/>
              </a:rPr>
              <a:t>not learn anything</a:t>
            </a:r>
            <a:endParaRPr sz="1600" strike="sngStrik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-100" y="30750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latin typeface="Roboto"/>
                <a:ea typeface="Roboto"/>
                <a:cs typeface="Roboto"/>
                <a:sym typeface="Roboto"/>
              </a:rPr>
              <a:t>It doesn’t work!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3316" l="30441" r="17207" t="0"/>
          <a:stretch/>
        </p:blipFill>
        <p:spPr>
          <a:xfrm>
            <a:off x="3321013" y="1015500"/>
            <a:ext cx="2501974" cy="36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2279850" y="1132650"/>
            <a:ext cx="4584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Game tree complexity = b</a:t>
            </a:r>
            <a:r>
              <a:rPr baseline="30000" lang="fr" sz="2500"/>
              <a:t>d</a:t>
            </a:r>
            <a:endParaRPr baseline="30000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Branching Factors: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Chess:         				35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Go :             				250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438000" y="2371650"/>
            <a:ext cx="826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latin typeface="Roboto"/>
                <a:ea typeface="Roboto"/>
                <a:cs typeface="Roboto"/>
                <a:sym typeface="Roboto"/>
              </a:rPr>
              <a:t>TO BE CONTINUED AFTER A SHORT </a:t>
            </a:r>
            <a:r>
              <a:rPr lang="fr" sz="2700" strike="sngStrike">
                <a:latin typeface="Roboto"/>
                <a:ea typeface="Roboto"/>
                <a:cs typeface="Roboto"/>
                <a:sym typeface="Roboto"/>
              </a:rPr>
              <a:t>AD</a:t>
            </a:r>
            <a:r>
              <a:rPr lang="fr" sz="2700">
                <a:latin typeface="Roboto"/>
                <a:ea typeface="Roboto"/>
                <a:cs typeface="Roboto"/>
                <a:sym typeface="Roboto"/>
              </a:rPr>
              <a:t> BREAK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4 TDs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12h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1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Objective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A Go player, there are 3 levels:</a:t>
            </a:r>
            <a:endParaRPr sz="2800"/>
          </a:p>
          <a:p>
            <a:pPr indent="-381000" lvl="1" marL="9144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1) MCTS Go Player (same as 2nd year so &lt;10 grade)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2) NN guided MCTS Go Player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3) RL Learning MCTS Go Player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Supports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3"/>
              </a:rPr>
              <a:t>The movie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4"/>
              </a:rPr>
              <a:t>The original Alpha papers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5"/>
              </a:rPr>
              <a:t>ELF Go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references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Mostly to speed-up training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Improvements to Increase the Efficiency of the AlphaZero Algorithm: A Case Study in the Game ’Connect 4’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 and tricks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087250" y="2017650"/>
            <a:ext cx="447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Roboto"/>
                <a:ea typeface="Roboto"/>
                <a:cs typeface="Roboto"/>
                <a:sym typeface="Roboto"/>
              </a:rPr>
              <a:t>1995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50" y="3125850"/>
            <a:ext cx="4167333" cy="19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866686" cy="1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75" y="2649575"/>
            <a:ext cx="2410050" cy="23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57495" r="0" t="0"/>
          <a:stretch/>
        </p:blipFill>
        <p:spPr>
          <a:xfrm>
            <a:off x="370043" y="2649575"/>
            <a:ext cx="2272927" cy="23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8625" y="152400"/>
            <a:ext cx="1712850" cy="17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0" l="57495" r="0" t="0"/>
          <a:stretch/>
        </p:blipFill>
        <p:spPr>
          <a:xfrm>
            <a:off x="6778581" y="-46587"/>
            <a:ext cx="2272927" cy="23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22357" r="18526" t="0"/>
          <a:stretch/>
        </p:blipFill>
        <p:spPr>
          <a:xfrm>
            <a:off x="357700" y="878163"/>
            <a:ext cx="3220426" cy="30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875" y="226925"/>
            <a:ext cx="2906350" cy="4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578125" y="2017650"/>
            <a:ext cx="179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Roboto"/>
                <a:ea typeface="Roboto"/>
                <a:cs typeface="Roboto"/>
                <a:sym typeface="Roboto"/>
              </a:rPr>
              <a:t>VS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24300" y="4090600"/>
            <a:ext cx="252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Kasparov a.k.a. at the time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as the GOAT of chess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370100" y="4090600"/>
            <a:ext cx="16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 Black Wii a.k.a.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Deep Blue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928650" y="2110050"/>
            <a:ext cx="72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How did DeepBlue work?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-25" y="350355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𝛂-𝛃 + Chess Heuristics + Specialised Chips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928650" y="1371150"/>
            <a:ext cx="7286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What did we learn?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Nothing…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